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9" r:id="rId3"/>
    <p:sldId id="258" r:id="rId4"/>
    <p:sldId id="264" r:id="rId5"/>
    <p:sldId id="265" r:id="rId6"/>
    <p:sldId id="267" r:id="rId7"/>
    <p:sldId id="266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860" y="2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575" cy="511175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9" y="1"/>
            <a:ext cx="3076575" cy="511175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F218C132-6565-45C1-B0C8-92C92CEA7B3F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9" y="9721850"/>
            <a:ext cx="3076575" cy="511175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2236FB42-F879-40AC-83E7-3A944DD835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8067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lIns="99046" tIns="49523" rIns="99046" bIns="49523" rtlCol="0"/>
          <a:lstStyle>
            <a:lvl1pPr algn="l">
              <a:defRPr sz="14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1"/>
          </a:xfrm>
          <a:prstGeom prst="rect">
            <a:avLst/>
          </a:prstGeom>
        </p:spPr>
        <p:txBody>
          <a:bodyPr vert="horz" lIns="99046" tIns="49523" rIns="99046" bIns="49523" rtlCol="0"/>
          <a:lstStyle>
            <a:lvl1pPr algn="r">
              <a:defRPr sz="1400"/>
            </a:lvl1pPr>
          </a:lstStyle>
          <a:p>
            <a:fld id="{157BF00D-35E1-49FC-B02E-07622C0FCDC0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6" tIns="49523" rIns="99046" bIns="4952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1"/>
            <a:ext cx="5679440" cy="4605576"/>
          </a:xfrm>
          <a:prstGeom prst="rect">
            <a:avLst/>
          </a:prstGeom>
        </p:spPr>
        <p:txBody>
          <a:bodyPr vert="horz" lIns="99046" tIns="49523" rIns="99046" bIns="495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1731"/>
          </a:xfrm>
          <a:prstGeom prst="rect">
            <a:avLst/>
          </a:prstGeom>
        </p:spPr>
        <p:txBody>
          <a:bodyPr vert="horz" lIns="99046" tIns="49523" rIns="99046" bIns="49523" rtlCol="0" anchor="b"/>
          <a:lstStyle>
            <a:lvl1pPr algn="l">
              <a:defRPr sz="14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1731"/>
          </a:xfrm>
          <a:prstGeom prst="rect">
            <a:avLst/>
          </a:prstGeom>
        </p:spPr>
        <p:txBody>
          <a:bodyPr vert="horz" lIns="99046" tIns="49523" rIns="99046" bIns="49523" rtlCol="0" anchor="b"/>
          <a:lstStyle>
            <a:lvl1pPr algn="r">
              <a:defRPr sz="1400"/>
            </a:lvl1pPr>
          </a:lstStyle>
          <a:p>
            <a:fld id="{57AD2DA1-A329-4B0E-A102-0974BB198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272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𝑎𝑏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b="0" i="0" smtClean="0">
                    <a:latin typeface="Cambria Math"/>
                  </a:rPr>
                  <a:t>𝑎𝑏=1/2</a:t>
                </a:r>
                <a:endParaRPr lang="en-GB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D2DA1-A329-4B0E-A102-0974BB19889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257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Add comparing gradients method of solution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AD2DA1-A329-4B0E-A102-0974BB19889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873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272F-E3BA-4B20-BD4E-3686748DCCE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990F4-859E-42A5-98AF-854C30DF1B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529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272F-E3BA-4B20-BD4E-3686748DCCE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990F4-859E-42A5-98AF-854C30DF1B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11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272F-E3BA-4B20-BD4E-3686748DCCE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990F4-859E-42A5-98AF-854C30DF1B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623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272F-E3BA-4B20-BD4E-3686748DCCE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990F4-859E-42A5-98AF-854C30DF1B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818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272F-E3BA-4B20-BD4E-3686748DCCE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990F4-859E-42A5-98AF-854C30DF1B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429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272F-E3BA-4B20-BD4E-3686748DCCE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990F4-859E-42A5-98AF-854C30DF1B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547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272F-E3BA-4B20-BD4E-3686748DCCE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990F4-859E-42A5-98AF-854C30DF1B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344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272F-E3BA-4B20-BD4E-3686748DCCE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990F4-859E-42A5-98AF-854C30DF1B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2384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272F-E3BA-4B20-BD4E-3686748DCCE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990F4-859E-42A5-98AF-854C30DF1B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986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272F-E3BA-4B20-BD4E-3686748DCCE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990F4-859E-42A5-98AF-854C30DF1B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436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272F-E3BA-4B20-BD4E-3686748DCCE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990F4-859E-42A5-98AF-854C30DF1B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534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0272F-E3BA-4B20-BD4E-3686748DCCE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990F4-859E-42A5-98AF-854C30DF1B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838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Hyper(Para)bola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9996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93626" y="895350"/>
            <a:ext cx="7130736" cy="5702002"/>
            <a:chOff x="1193626" y="260648"/>
            <a:chExt cx="7130736" cy="570200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3626" y="895350"/>
              <a:ext cx="6762750" cy="5067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427987" y="4849996"/>
                  <a:ext cx="2760820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0.25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7987" y="4849996"/>
                  <a:ext cx="2760820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Arrow Connector 6"/>
            <p:cNvCxnSpPr/>
            <p:nvPr/>
          </p:nvCxnSpPr>
          <p:spPr>
            <a:xfrm>
              <a:off x="5117975" y="3150260"/>
              <a:ext cx="308348" cy="4227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V="1">
              <a:off x="5868144" y="4509120"/>
              <a:ext cx="504056" cy="3408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 flipV="1">
              <a:off x="2843808" y="4365104"/>
              <a:ext cx="462288" cy="4848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475656" y="260648"/>
              <a:ext cx="6333785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latin typeface="Comic Sans MS" panose="030F0702030302020204" pitchFamily="66" charset="0"/>
                </a:rPr>
                <a:t>The two curves just touch, as shown.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What is the value of </a:t>
                  </a:r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𝑎</m:t>
                      </m:r>
                    </m:oMath>
                  </a14:m>
                  <a:r>
                    <a:rPr lang="en-GB" sz="2800" dirty="0">
                      <a:latin typeface="Comic Sans MS" panose="030F0702030302020204" pitchFamily="66" charset="0"/>
                    </a:rPr>
                    <a:t> ?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3026" t="-11628" r="-1729" b="-3139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51B4D4E-A08D-48D0-9F98-3A7D6F7E2AA7}"/>
              </a:ext>
            </a:extLst>
          </p:cNvPr>
          <p:cNvSpPr txBox="1"/>
          <p:nvPr/>
        </p:nvSpPr>
        <p:spPr>
          <a:xfrm>
            <a:off x="2551255" y="116632"/>
            <a:ext cx="40414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Hyper(Para)bola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47EA39-ACE8-4BF6-B5EB-0BB010F71F00}"/>
              </a:ext>
            </a:extLst>
          </p:cNvPr>
          <p:cNvSpPr txBox="1">
            <a:spLocks noChangeAspect="1"/>
          </p:cNvSpPr>
          <p:nvPr/>
        </p:nvSpPr>
        <p:spPr>
          <a:xfrm>
            <a:off x="76635" y="6386221"/>
            <a:ext cx="113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SIC_20</a:t>
            </a:r>
          </a:p>
        </p:txBody>
      </p:sp>
    </p:spTree>
    <p:extLst>
      <p:ext uri="{BB962C8B-B14F-4D97-AF65-F5344CB8AC3E}">
        <p14:creationId xmlns:p14="http://schemas.microsoft.com/office/powerpoint/2010/main" val="272581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93626" y="895350"/>
            <a:ext cx="7130736" cy="5702002"/>
            <a:chOff x="1193626" y="260648"/>
            <a:chExt cx="7130736" cy="570200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3626" y="895350"/>
              <a:ext cx="6762750" cy="5067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427987" y="4849996"/>
                  <a:ext cx="2562048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0.5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7987" y="4849996"/>
                  <a:ext cx="2562048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Arrow Connector 6"/>
            <p:cNvCxnSpPr/>
            <p:nvPr/>
          </p:nvCxnSpPr>
          <p:spPr>
            <a:xfrm>
              <a:off x="5117975" y="3150260"/>
              <a:ext cx="308348" cy="4227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V="1">
              <a:off x="5868144" y="4509120"/>
              <a:ext cx="504056" cy="3408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 flipV="1">
              <a:off x="2843808" y="4365104"/>
              <a:ext cx="462288" cy="4848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475656" y="260648"/>
              <a:ext cx="6333785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latin typeface="Comic Sans MS" panose="030F0702030302020204" pitchFamily="66" charset="0"/>
                </a:rPr>
                <a:t>The two curves just touch, as shown.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What is the value of </a:t>
                  </a:r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𝑎</m:t>
                      </m:r>
                    </m:oMath>
                  </a14:m>
                  <a:r>
                    <a:rPr lang="en-GB" sz="2800" dirty="0">
                      <a:latin typeface="Comic Sans MS" panose="030F0702030302020204" pitchFamily="66" charset="0"/>
                    </a:rPr>
                    <a:t> ?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3026" t="-11628" r="-1729" b="-3139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51B4D4E-A08D-48D0-9F98-3A7D6F7E2AA7}"/>
              </a:ext>
            </a:extLst>
          </p:cNvPr>
          <p:cNvSpPr txBox="1"/>
          <p:nvPr/>
        </p:nvSpPr>
        <p:spPr>
          <a:xfrm>
            <a:off x="2551255" y="116632"/>
            <a:ext cx="40414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Hyper(Para)bola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47EA39-ACE8-4BF6-B5EB-0BB010F71F00}"/>
              </a:ext>
            </a:extLst>
          </p:cNvPr>
          <p:cNvSpPr txBox="1">
            <a:spLocks noChangeAspect="1"/>
          </p:cNvSpPr>
          <p:nvPr/>
        </p:nvSpPr>
        <p:spPr>
          <a:xfrm>
            <a:off x="76635" y="6386221"/>
            <a:ext cx="113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SIC_20</a:t>
            </a:r>
          </a:p>
        </p:txBody>
      </p:sp>
    </p:spTree>
    <p:extLst>
      <p:ext uri="{BB962C8B-B14F-4D97-AF65-F5344CB8AC3E}">
        <p14:creationId xmlns:p14="http://schemas.microsoft.com/office/powerpoint/2010/main" val="25533237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93626" y="895350"/>
            <a:ext cx="7130736" cy="5702002"/>
            <a:chOff x="1193626" y="260648"/>
            <a:chExt cx="7130736" cy="570200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3626" y="895350"/>
              <a:ext cx="6762750" cy="5067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427987" y="4849996"/>
                  <a:ext cx="2289537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7987" y="4849996"/>
                  <a:ext cx="2289537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Arrow Connector 6"/>
            <p:cNvCxnSpPr/>
            <p:nvPr/>
          </p:nvCxnSpPr>
          <p:spPr>
            <a:xfrm>
              <a:off x="5117975" y="3150260"/>
              <a:ext cx="308348" cy="4227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V="1">
              <a:off x="5868144" y="4509120"/>
              <a:ext cx="504056" cy="3408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 flipV="1">
              <a:off x="2843808" y="4365104"/>
              <a:ext cx="462288" cy="4848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475656" y="260648"/>
              <a:ext cx="6333785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latin typeface="Comic Sans MS" panose="030F0702030302020204" pitchFamily="66" charset="0"/>
                </a:rPr>
                <a:t>The two curves just touch, as shown.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What is the value of </a:t>
                  </a:r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𝑎</m:t>
                      </m:r>
                    </m:oMath>
                  </a14:m>
                  <a:r>
                    <a:rPr lang="en-GB" sz="2800" dirty="0">
                      <a:latin typeface="Comic Sans MS" panose="030F0702030302020204" pitchFamily="66" charset="0"/>
                    </a:rPr>
                    <a:t> ?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3026" t="-11628" r="-1729" b="-3139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51B4D4E-A08D-48D0-9F98-3A7D6F7E2AA7}"/>
              </a:ext>
            </a:extLst>
          </p:cNvPr>
          <p:cNvSpPr txBox="1"/>
          <p:nvPr/>
        </p:nvSpPr>
        <p:spPr>
          <a:xfrm>
            <a:off x="2551255" y="116632"/>
            <a:ext cx="40414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Hyper(Para)bola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47EA39-ACE8-4BF6-B5EB-0BB010F71F00}"/>
              </a:ext>
            </a:extLst>
          </p:cNvPr>
          <p:cNvSpPr txBox="1">
            <a:spLocks noChangeAspect="1"/>
          </p:cNvSpPr>
          <p:nvPr/>
        </p:nvSpPr>
        <p:spPr>
          <a:xfrm>
            <a:off x="76635" y="6386221"/>
            <a:ext cx="113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SIC_20</a:t>
            </a:r>
          </a:p>
        </p:txBody>
      </p:sp>
    </p:spTree>
    <p:extLst>
      <p:ext uri="{BB962C8B-B14F-4D97-AF65-F5344CB8AC3E}">
        <p14:creationId xmlns:p14="http://schemas.microsoft.com/office/powerpoint/2010/main" val="30522071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93626" y="895350"/>
            <a:ext cx="7130736" cy="5702002"/>
            <a:chOff x="1193626" y="260648"/>
            <a:chExt cx="7130736" cy="570200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3626" y="895350"/>
              <a:ext cx="6762750" cy="5067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427987" y="4849996"/>
                  <a:ext cx="2289538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7987" y="4849996"/>
                  <a:ext cx="2289538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Arrow Connector 6"/>
            <p:cNvCxnSpPr/>
            <p:nvPr/>
          </p:nvCxnSpPr>
          <p:spPr>
            <a:xfrm>
              <a:off x="5117975" y="3150260"/>
              <a:ext cx="308348" cy="4227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V="1">
              <a:off x="5868144" y="4509120"/>
              <a:ext cx="504056" cy="3408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 flipV="1">
              <a:off x="2843808" y="4365104"/>
              <a:ext cx="462288" cy="4848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475656" y="260648"/>
              <a:ext cx="6333785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latin typeface="Comic Sans MS" panose="030F0702030302020204" pitchFamily="66" charset="0"/>
                </a:rPr>
                <a:t>The two curves just touch, as shown.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What is the value of </a:t>
                  </a:r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𝑎</m:t>
                      </m:r>
                    </m:oMath>
                  </a14:m>
                  <a:r>
                    <a:rPr lang="en-GB" sz="2800" dirty="0">
                      <a:latin typeface="Comic Sans MS" panose="030F0702030302020204" pitchFamily="66" charset="0"/>
                    </a:rPr>
                    <a:t> ?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3026" t="-11628" r="-1729" b="-3139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51B4D4E-A08D-48D0-9F98-3A7D6F7E2AA7}"/>
              </a:ext>
            </a:extLst>
          </p:cNvPr>
          <p:cNvSpPr txBox="1"/>
          <p:nvPr/>
        </p:nvSpPr>
        <p:spPr>
          <a:xfrm>
            <a:off x="2551255" y="116632"/>
            <a:ext cx="40414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Hyper(Para)bola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47EA39-ACE8-4BF6-B5EB-0BB010F71F00}"/>
              </a:ext>
            </a:extLst>
          </p:cNvPr>
          <p:cNvSpPr txBox="1">
            <a:spLocks noChangeAspect="1"/>
          </p:cNvSpPr>
          <p:nvPr/>
        </p:nvSpPr>
        <p:spPr>
          <a:xfrm>
            <a:off x="76635" y="6386221"/>
            <a:ext cx="113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SIC_20</a:t>
            </a:r>
          </a:p>
        </p:txBody>
      </p:sp>
    </p:spTree>
    <p:extLst>
      <p:ext uri="{BB962C8B-B14F-4D97-AF65-F5344CB8AC3E}">
        <p14:creationId xmlns:p14="http://schemas.microsoft.com/office/powerpoint/2010/main" val="118502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93626" y="895350"/>
            <a:ext cx="7130736" cy="5702002"/>
            <a:chOff x="1193626" y="260648"/>
            <a:chExt cx="7130736" cy="570200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3626" y="895350"/>
              <a:ext cx="6762750" cy="5067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427987" y="4849996"/>
                  <a:ext cx="2289538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7987" y="4849996"/>
                  <a:ext cx="2289538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Arrow Connector 6"/>
            <p:cNvCxnSpPr/>
            <p:nvPr/>
          </p:nvCxnSpPr>
          <p:spPr>
            <a:xfrm>
              <a:off x="5117975" y="3150260"/>
              <a:ext cx="308348" cy="4227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V="1">
              <a:off x="5868144" y="4509120"/>
              <a:ext cx="504056" cy="3408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 flipV="1">
              <a:off x="2843808" y="4365104"/>
              <a:ext cx="462288" cy="4848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475656" y="260648"/>
              <a:ext cx="6333785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latin typeface="Comic Sans MS" panose="030F0702030302020204" pitchFamily="66" charset="0"/>
                </a:rPr>
                <a:t>The two curves just touch, as shown.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What is the value of </a:t>
                  </a:r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𝑎</m:t>
                      </m:r>
                    </m:oMath>
                  </a14:m>
                  <a:r>
                    <a:rPr lang="en-GB" sz="2800" dirty="0">
                      <a:latin typeface="Comic Sans MS" panose="030F0702030302020204" pitchFamily="66" charset="0"/>
                    </a:rPr>
                    <a:t> ?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3026" t="-11628" r="-1729" b="-3139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51B4D4E-A08D-48D0-9F98-3A7D6F7E2AA7}"/>
              </a:ext>
            </a:extLst>
          </p:cNvPr>
          <p:cNvSpPr txBox="1"/>
          <p:nvPr/>
        </p:nvSpPr>
        <p:spPr>
          <a:xfrm>
            <a:off x="2551255" y="116632"/>
            <a:ext cx="40414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Hyper(Para)bola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47EA39-ACE8-4BF6-B5EB-0BB010F71F00}"/>
              </a:ext>
            </a:extLst>
          </p:cNvPr>
          <p:cNvSpPr txBox="1">
            <a:spLocks noChangeAspect="1"/>
          </p:cNvSpPr>
          <p:nvPr/>
        </p:nvSpPr>
        <p:spPr>
          <a:xfrm>
            <a:off x="76635" y="6386221"/>
            <a:ext cx="113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SIC_20</a:t>
            </a:r>
          </a:p>
        </p:txBody>
      </p:sp>
    </p:spTree>
    <p:extLst>
      <p:ext uri="{BB962C8B-B14F-4D97-AF65-F5344CB8AC3E}">
        <p14:creationId xmlns:p14="http://schemas.microsoft.com/office/powerpoint/2010/main" val="21087420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93626" y="895350"/>
            <a:ext cx="7130736" cy="5702002"/>
            <a:chOff x="1193626" y="260648"/>
            <a:chExt cx="7130736" cy="570200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3626" y="895350"/>
              <a:ext cx="6762750" cy="5067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427987" y="4849996"/>
                  <a:ext cx="2289538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7987" y="4849996"/>
                  <a:ext cx="2289538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Arrow Connector 6"/>
            <p:cNvCxnSpPr/>
            <p:nvPr/>
          </p:nvCxnSpPr>
          <p:spPr>
            <a:xfrm>
              <a:off x="5117975" y="3150260"/>
              <a:ext cx="308348" cy="4227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V="1">
              <a:off x="5868144" y="4509120"/>
              <a:ext cx="504056" cy="3408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 flipV="1">
              <a:off x="2843808" y="4365104"/>
              <a:ext cx="462288" cy="4848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475656" y="260648"/>
              <a:ext cx="6333785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latin typeface="Comic Sans MS" panose="030F0702030302020204" pitchFamily="66" charset="0"/>
                </a:rPr>
                <a:t>The two curves just touch, as shown.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What is the value of </a:t>
                  </a:r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𝑎</m:t>
                      </m:r>
                    </m:oMath>
                  </a14:m>
                  <a:r>
                    <a:rPr lang="en-GB" sz="2800" dirty="0">
                      <a:latin typeface="Comic Sans MS" panose="030F0702030302020204" pitchFamily="66" charset="0"/>
                    </a:rPr>
                    <a:t> ?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3026" t="-11628" r="-1729" b="-3139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51B4D4E-A08D-48D0-9F98-3A7D6F7E2AA7}"/>
              </a:ext>
            </a:extLst>
          </p:cNvPr>
          <p:cNvSpPr txBox="1"/>
          <p:nvPr/>
        </p:nvSpPr>
        <p:spPr>
          <a:xfrm>
            <a:off x="2551255" y="116632"/>
            <a:ext cx="40414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Hyper(Para)bola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47EA39-ACE8-4BF6-B5EB-0BB010F71F00}"/>
              </a:ext>
            </a:extLst>
          </p:cNvPr>
          <p:cNvSpPr txBox="1">
            <a:spLocks noChangeAspect="1"/>
          </p:cNvSpPr>
          <p:nvPr/>
        </p:nvSpPr>
        <p:spPr>
          <a:xfrm>
            <a:off x="76635" y="6386221"/>
            <a:ext cx="113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SIC_20</a:t>
            </a:r>
          </a:p>
        </p:txBody>
      </p:sp>
    </p:spTree>
    <p:extLst>
      <p:ext uri="{BB962C8B-B14F-4D97-AF65-F5344CB8AC3E}">
        <p14:creationId xmlns:p14="http://schemas.microsoft.com/office/powerpoint/2010/main" val="33937649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93626" y="895350"/>
            <a:ext cx="7130736" cy="5702002"/>
            <a:chOff x="1193626" y="260648"/>
            <a:chExt cx="7130736" cy="570200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3626" y="895350"/>
              <a:ext cx="6762750" cy="5067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427987" y="4849996"/>
                  <a:ext cx="2289538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7987" y="4849996"/>
                  <a:ext cx="2289538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Arrow Connector 6"/>
            <p:cNvCxnSpPr/>
            <p:nvPr/>
          </p:nvCxnSpPr>
          <p:spPr>
            <a:xfrm>
              <a:off x="5117975" y="3150260"/>
              <a:ext cx="308348" cy="4227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V="1">
              <a:off x="5868144" y="4509120"/>
              <a:ext cx="504056" cy="3408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 flipV="1">
              <a:off x="2843808" y="4365104"/>
              <a:ext cx="462288" cy="4848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475656" y="260648"/>
              <a:ext cx="6333785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latin typeface="Comic Sans MS" panose="030F0702030302020204" pitchFamily="66" charset="0"/>
                </a:rPr>
                <a:t>The two curves just touch, as shown.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What is the value of </a:t>
                  </a:r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𝑎</m:t>
                      </m:r>
                    </m:oMath>
                  </a14:m>
                  <a:r>
                    <a:rPr lang="en-GB" sz="2800" dirty="0">
                      <a:latin typeface="Comic Sans MS" panose="030F0702030302020204" pitchFamily="66" charset="0"/>
                    </a:rPr>
                    <a:t> ?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3026" t="-11628" r="-1729" b="-3139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51B4D4E-A08D-48D0-9F98-3A7D6F7E2AA7}"/>
              </a:ext>
            </a:extLst>
          </p:cNvPr>
          <p:cNvSpPr txBox="1"/>
          <p:nvPr/>
        </p:nvSpPr>
        <p:spPr>
          <a:xfrm>
            <a:off x="2551255" y="116632"/>
            <a:ext cx="40414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Hyper(Para)bola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47EA39-ACE8-4BF6-B5EB-0BB010F71F00}"/>
              </a:ext>
            </a:extLst>
          </p:cNvPr>
          <p:cNvSpPr txBox="1">
            <a:spLocks noChangeAspect="1"/>
          </p:cNvSpPr>
          <p:nvPr/>
        </p:nvSpPr>
        <p:spPr>
          <a:xfrm>
            <a:off x="76635" y="6386221"/>
            <a:ext cx="113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SIC_20</a:t>
            </a:r>
          </a:p>
        </p:txBody>
      </p:sp>
    </p:spTree>
    <p:extLst>
      <p:ext uri="{BB962C8B-B14F-4D97-AF65-F5344CB8AC3E}">
        <p14:creationId xmlns:p14="http://schemas.microsoft.com/office/powerpoint/2010/main" val="38492239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93626" y="895350"/>
            <a:ext cx="7130736" cy="5702002"/>
            <a:chOff x="1193626" y="260648"/>
            <a:chExt cx="7130736" cy="570200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3626" y="895350"/>
              <a:ext cx="6762750" cy="5067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427987" y="4849996"/>
                  <a:ext cx="2562048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3.5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7987" y="4849996"/>
                  <a:ext cx="2562048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Arrow Connector 6"/>
            <p:cNvCxnSpPr/>
            <p:nvPr/>
          </p:nvCxnSpPr>
          <p:spPr>
            <a:xfrm>
              <a:off x="5117975" y="3150260"/>
              <a:ext cx="308348" cy="4227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V="1">
              <a:off x="5868144" y="4509120"/>
              <a:ext cx="504056" cy="3408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 flipV="1">
              <a:off x="2843808" y="4365104"/>
              <a:ext cx="462288" cy="4848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475656" y="260648"/>
              <a:ext cx="6333785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latin typeface="Comic Sans MS" panose="030F0702030302020204" pitchFamily="66" charset="0"/>
                </a:rPr>
                <a:t>The two curves just touch, as shown.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What is the value of </a:t>
                  </a:r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𝑎</m:t>
                      </m:r>
                    </m:oMath>
                  </a14:m>
                  <a:r>
                    <a:rPr lang="en-GB" sz="2800" dirty="0">
                      <a:latin typeface="Comic Sans MS" panose="030F0702030302020204" pitchFamily="66" charset="0"/>
                    </a:rPr>
                    <a:t> ?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3026" t="-11628" r="-1729" b="-3139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51B4D4E-A08D-48D0-9F98-3A7D6F7E2AA7}"/>
              </a:ext>
            </a:extLst>
          </p:cNvPr>
          <p:cNvSpPr txBox="1"/>
          <p:nvPr/>
        </p:nvSpPr>
        <p:spPr>
          <a:xfrm>
            <a:off x="2551255" y="116632"/>
            <a:ext cx="40414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Hyper(Para)bola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47EA39-ACE8-4BF6-B5EB-0BB010F71F00}"/>
              </a:ext>
            </a:extLst>
          </p:cNvPr>
          <p:cNvSpPr txBox="1">
            <a:spLocks noChangeAspect="1"/>
          </p:cNvSpPr>
          <p:nvPr/>
        </p:nvSpPr>
        <p:spPr>
          <a:xfrm>
            <a:off x="76635" y="6386221"/>
            <a:ext cx="113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SIC_20</a:t>
            </a:r>
          </a:p>
        </p:txBody>
      </p:sp>
    </p:spTree>
    <p:extLst>
      <p:ext uri="{BB962C8B-B14F-4D97-AF65-F5344CB8AC3E}">
        <p14:creationId xmlns:p14="http://schemas.microsoft.com/office/powerpoint/2010/main" val="23367753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93626" y="895350"/>
            <a:ext cx="7130736" cy="5702002"/>
            <a:chOff x="1193626" y="260648"/>
            <a:chExt cx="7130736" cy="570200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3626" y="895350"/>
              <a:ext cx="6762750" cy="5067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427987" y="4849996"/>
                  <a:ext cx="2289537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7987" y="4849996"/>
                  <a:ext cx="2289537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Arrow Connector 6"/>
            <p:cNvCxnSpPr/>
            <p:nvPr/>
          </p:nvCxnSpPr>
          <p:spPr>
            <a:xfrm>
              <a:off x="5117975" y="3150260"/>
              <a:ext cx="308348" cy="4227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V="1">
              <a:off x="5868144" y="4509120"/>
              <a:ext cx="504056" cy="3408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 flipV="1">
              <a:off x="2843808" y="4365104"/>
              <a:ext cx="462288" cy="4848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475656" y="260648"/>
              <a:ext cx="6333785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latin typeface="Comic Sans MS" panose="030F0702030302020204" pitchFamily="66" charset="0"/>
                </a:rPr>
                <a:t>The two curves just touch, as shown.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What is the value of </a:t>
                  </a:r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𝑎</m:t>
                      </m:r>
                    </m:oMath>
                  </a14:m>
                  <a:r>
                    <a:rPr lang="en-GB" sz="2800" dirty="0">
                      <a:latin typeface="Comic Sans MS" panose="030F0702030302020204" pitchFamily="66" charset="0"/>
                    </a:rPr>
                    <a:t> ?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3026" t="-11628" r="-1729" b="-3139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51B4D4E-A08D-48D0-9F98-3A7D6F7E2AA7}"/>
              </a:ext>
            </a:extLst>
          </p:cNvPr>
          <p:cNvSpPr txBox="1"/>
          <p:nvPr/>
        </p:nvSpPr>
        <p:spPr>
          <a:xfrm>
            <a:off x="2551255" y="116632"/>
            <a:ext cx="40414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Hyper(Para)bola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47EA39-ACE8-4BF6-B5EB-0BB010F71F00}"/>
              </a:ext>
            </a:extLst>
          </p:cNvPr>
          <p:cNvSpPr txBox="1">
            <a:spLocks noChangeAspect="1"/>
          </p:cNvSpPr>
          <p:nvPr/>
        </p:nvSpPr>
        <p:spPr>
          <a:xfrm>
            <a:off x="76635" y="6386221"/>
            <a:ext cx="113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SIC_20</a:t>
            </a:r>
          </a:p>
        </p:txBody>
      </p:sp>
    </p:spTree>
    <p:extLst>
      <p:ext uri="{BB962C8B-B14F-4D97-AF65-F5344CB8AC3E}">
        <p14:creationId xmlns:p14="http://schemas.microsoft.com/office/powerpoint/2010/main" val="4503199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93626" y="895350"/>
            <a:ext cx="7130736" cy="5702002"/>
            <a:chOff x="1193626" y="260648"/>
            <a:chExt cx="7130736" cy="570200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3626" y="895350"/>
              <a:ext cx="6762750" cy="5067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427987" y="4849996"/>
                  <a:ext cx="2562047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1.5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7987" y="4849996"/>
                  <a:ext cx="2562047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Arrow Connector 6"/>
            <p:cNvCxnSpPr/>
            <p:nvPr/>
          </p:nvCxnSpPr>
          <p:spPr>
            <a:xfrm>
              <a:off x="5117975" y="3150260"/>
              <a:ext cx="308348" cy="4227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V="1">
              <a:off x="5868144" y="4509120"/>
              <a:ext cx="504056" cy="3408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 flipV="1">
              <a:off x="2843808" y="4365104"/>
              <a:ext cx="462288" cy="4848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475656" y="260648"/>
              <a:ext cx="6333785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latin typeface="Comic Sans MS" panose="030F0702030302020204" pitchFamily="66" charset="0"/>
                </a:rPr>
                <a:t>The two curves just touch, as shown.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What is the value of </a:t>
                  </a:r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𝑎</m:t>
                      </m:r>
                    </m:oMath>
                  </a14:m>
                  <a:r>
                    <a:rPr lang="en-GB" sz="2800" dirty="0">
                      <a:latin typeface="Comic Sans MS" panose="030F0702030302020204" pitchFamily="66" charset="0"/>
                    </a:rPr>
                    <a:t> ?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3026" t="-11628" r="-1729" b="-3139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51B4D4E-A08D-48D0-9F98-3A7D6F7E2AA7}"/>
              </a:ext>
            </a:extLst>
          </p:cNvPr>
          <p:cNvSpPr txBox="1"/>
          <p:nvPr/>
        </p:nvSpPr>
        <p:spPr>
          <a:xfrm>
            <a:off x="2551255" y="116632"/>
            <a:ext cx="40414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Hyper(Para)bola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47EA39-ACE8-4BF6-B5EB-0BB010F71F00}"/>
              </a:ext>
            </a:extLst>
          </p:cNvPr>
          <p:cNvSpPr txBox="1">
            <a:spLocks noChangeAspect="1"/>
          </p:cNvSpPr>
          <p:nvPr/>
        </p:nvSpPr>
        <p:spPr>
          <a:xfrm>
            <a:off x="76635" y="6386221"/>
            <a:ext cx="113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SIC_20</a:t>
            </a:r>
          </a:p>
        </p:txBody>
      </p:sp>
    </p:spTree>
    <p:extLst>
      <p:ext uri="{BB962C8B-B14F-4D97-AF65-F5344CB8AC3E}">
        <p14:creationId xmlns:p14="http://schemas.microsoft.com/office/powerpoint/2010/main" val="837091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D7F4727-AD51-43EC-8ADE-74F6693EDF19}"/>
              </a:ext>
            </a:extLst>
          </p:cNvPr>
          <p:cNvSpPr/>
          <p:nvPr/>
        </p:nvSpPr>
        <p:spPr>
          <a:xfrm>
            <a:off x="-39554" y="0"/>
            <a:ext cx="918355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1193626" y="895350"/>
            <a:ext cx="7130736" cy="5702002"/>
            <a:chOff x="1193626" y="260648"/>
            <a:chExt cx="7130736" cy="570200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3626" y="895350"/>
              <a:ext cx="6762750" cy="5067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427987" y="4849996"/>
                  <a:ext cx="2296141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7987" y="4849996"/>
                  <a:ext cx="2296141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Arrow Connector 6"/>
            <p:cNvCxnSpPr/>
            <p:nvPr/>
          </p:nvCxnSpPr>
          <p:spPr>
            <a:xfrm>
              <a:off x="5117975" y="3150260"/>
              <a:ext cx="308348" cy="4227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V="1">
              <a:off x="5868144" y="4509120"/>
              <a:ext cx="504056" cy="3408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 flipV="1">
              <a:off x="2843808" y="4365104"/>
              <a:ext cx="462288" cy="4848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475656" y="260648"/>
              <a:ext cx="6333785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latin typeface="Comic Sans MS" panose="030F0702030302020204" pitchFamily="66" charset="0"/>
                </a:rPr>
                <a:t>The two curves just touch, as shown.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What is the value of </a:t>
                  </a:r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𝑎</m:t>
                      </m:r>
                    </m:oMath>
                  </a14:m>
                  <a:r>
                    <a:rPr lang="en-GB" sz="2800" dirty="0">
                      <a:latin typeface="Comic Sans MS" panose="030F0702030302020204" pitchFamily="66" charset="0"/>
                    </a:rPr>
                    <a:t> ?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3026" t="-11628" r="-1729" b="-3139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51B4D4E-A08D-48D0-9F98-3A7D6F7E2AA7}"/>
              </a:ext>
            </a:extLst>
          </p:cNvPr>
          <p:cNvSpPr txBox="1"/>
          <p:nvPr/>
        </p:nvSpPr>
        <p:spPr>
          <a:xfrm>
            <a:off x="2551255" y="116632"/>
            <a:ext cx="40414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Hyper(Para)bola</a:t>
            </a:r>
          </a:p>
        </p:txBody>
      </p:sp>
    </p:spTree>
    <p:extLst>
      <p:ext uri="{BB962C8B-B14F-4D97-AF65-F5344CB8AC3E}">
        <p14:creationId xmlns:p14="http://schemas.microsoft.com/office/powerpoint/2010/main" val="1204213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67630721"/>
                  </p:ext>
                </p:extLst>
              </p:nvPr>
            </p:nvGraphicFramePr>
            <p:xfrm>
              <a:off x="1043608" y="1321509"/>
              <a:ext cx="1967880" cy="477178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8394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8394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2501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𝒂</m:t>
                                </m:r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𝒃</m:t>
                                </m:r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2501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2501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2501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2501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2501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2501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42501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42501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7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42501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42501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67630721"/>
                  </p:ext>
                </p:extLst>
              </p:nvPr>
            </p:nvGraphicFramePr>
            <p:xfrm>
              <a:off x="1043608" y="1321509"/>
              <a:ext cx="1967880" cy="477178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8394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8394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2501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7" t="-1429" r="-102469" b="-102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617" t="-1429" r="-2469" b="-102285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349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7" t="-100000" r="-102469" b="-9084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617" t="-100000" r="-2469" b="-9084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349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7" t="-197222" r="-102469" b="-795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617" t="-197222" r="-2469" b="-7958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3751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7" t="-297222" r="-102469" b="-695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617" t="-297222" r="-2469" b="-6958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3376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7" t="-402817" r="-102469" b="-6056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617" t="-402817" r="-2469" b="-60563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3376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7" t="-502817" r="-102469" b="-5056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617" t="-502817" r="-2469" b="-50563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349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7" t="-594444" r="-102469" b="-398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617" t="-594444" r="-2469" b="-3986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4349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7" t="-704225" r="-102469" b="-3042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617" t="-704225" r="-2469" b="-3042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43427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7" t="-804225" r="-102469" b="-2042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617" t="-804225" r="-2469" b="-2042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43376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7" t="-891667" r="-102469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617" t="-891667" r="-2469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43376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7" t="-1005634" r="-102469" b="-28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617" t="-1005634" r="-2469" b="-281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275857" y="1465525"/>
                <a:ext cx="2664296" cy="4524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Answers: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Find your value of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in the table to locate the appropriate value of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𝑎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Can’t find it?</a:t>
                </a: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Try this table </a:t>
                </a:r>
                <a:r>
                  <a:rPr lang="en-GB" sz="2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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7" y="1465525"/>
                <a:ext cx="2664296" cy="4524315"/>
              </a:xfrm>
              <a:prstGeom prst="rect">
                <a:avLst/>
              </a:prstGeom>
              <a:blipFill>
                <a:blip r:embed="rId3"/>
                <a:stretch>
                  <a:fillRect l="-3432" t="-1077" b="-21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73585975"/>
                  </p:ext>
                </p:extLst>
              </p:nvPr>
            </p:nvGraphicFramePr>
            <p:xfrm>
              <a:off x="6084168" y="1321509"/>
              <a:ext cx="1967880" cy="477178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8394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8394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2501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𝒃</m:t>
                                </m:r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𝒂</m:t>
                                </m:r>
                              </m:oMath>
                            </m:oMathPara>
                          </a14:m>
                          <a:endParaRPr lang="en-GB"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2501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/>
                                  </a:rPr>
                                  <m:t>5</m:t>
                                </m:r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2501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/>
                                  </a:rPr>
                                  <m:t>4</m:t>
                                </m:r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2501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2501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2501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2501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42501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42501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7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42501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42501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200" b="0" i="1" smtClean="0">
                                        <a:latin typeface="Cambria Math"/>
                                      </a:rPr>
                                      <m:t>14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latin typeface="Cambria Math"/>
                                  </a:rPr>
                                  <m:t>7</m:t>
                                </m:r>
                              </m:oMath>
                            </m:oMathPara>
                          </a14:m>
                          <a:endParaRPr lang="en-GB" sz="1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73585975"/>
                  </p:ext>
                </p:extLst>
              </p:nvPr>
            </p:nvGraphicFramePr>
            <p:xfrm>
              <a:off x="6084168" y="1321509"/>
              <a:ext cx="1967880" cy="477178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8394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8394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2501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17" t="-1429" r="-102469" b="-102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1242" t="-1429" r="-3106" b="-102285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349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17" t="-100000" r="-102469" b="-9084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1242" t="-100000" r="-3106" b="-9084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349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17" t="-197222" r="-102469" b="-795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1242" t="-197222" r="-3106" b="-7958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3751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17" t="-297222" r="-102469" b="-695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1242" t="-297222" r="-3106" b="-6958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3376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17" t="-402817" r="-102469" b="-6056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1242" t="-402817" r="-3106" b="-60563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3376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17" t="-502817" r="-102469" b="-5056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1242" t="-502817" r="-3106" b="-50563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349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17" t="-594444" r="-102469" b="-3986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1242" t="-594444" r="-3106" b="-3986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43497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17" t="-704225" r="-102469" b="-3042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1242" t="-704225" r="-3106" b="-3042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43427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17" t="-804225" r="-102469" b="-2042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1242" t="-804225" r="-3106" b="-2042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43376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17" t="-891667" r="-102469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1242" t="-891667" r="-3106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43376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17" t="-1005634" r="-102469" b="-28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1242" t="-1005634" r="-3106" b="-281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E84B74E1-12B4-42E1-AC5E-E044CCF378DB}"/>
              </a:ext>
            </a:extLst>
          </p:cNvPr>
          <p:cNvSpPr txBox="1"/>
          <p:nvPr/>
        </p:nvSpPr>
        <p:spPr>
          <a:xfrm>
            <a:off x="2551255" y="116632"/>
            <a:ext cx="40414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Hyper(Para)bola</a:t>
            </a:r>
          </a:p>
        </p:txBody>
      </p:sp>
    </p:spTree>
    <p:extLst>
      <p:ext uri="{BB962C8B-B14F-4D97-AF65-F5344CB8AC3E}">
        <p14:creationId xmlns:p14="http://schemas.microsoft.com/office/powerpoint/2010/main" val="3029099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4624"/>
                <a:ext cx="8229600" cy="681337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Solve using substitution.</a:t>
                </a:r>
              </a:p>
              <a:p>
                <a:pPr marL="0" indent="0">
                  <a:buNone/>
                </a:pPr>
                <a:r>
                  <a:rPr lang="en-GB" b="0" dirty="0"/>
                  <a:t>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r>
                      <a:rPr lang="en-GB" b="0" i="1" smtClean="0"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GB" dirty="0"/>
                  <a:t> 	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GB" dirty="0"/>
                  <a:t> 	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GB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GB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 	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=0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GB" dirty="0"/>
                  <a:t> 	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−1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1−4</m:t>
                            </m:r>
                            <m:sSup>
                              <m:sSup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b="0" i="1" smtClean="0">
                                    <a:latin typeface="Cambria Math"/>
                                    <a:ea typeface="Cambria Math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GB" sz="2400" dirty="0">
                    <a:latin typeface="Comic Sans MS" panose="030F0702030302020204" pitchFamily="66" charset="0"/>
                  </a:rPr>
                  <a:t>For a double root (tangent) the discriminant = 0, so</a:t>
                </a:r>
              </a:p>
              <a:p>
                <a:pPr marL="0" indent="0">
                  <a:buNone/>
                </a:pPr>
                <a:r>
                  <a:rPr lang="en-GB" b="0" dirty="0"/>
                  <a:t> 	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4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=1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GB" b="0" dirty="0"/>
                  <a:t> 	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𝑎𝑏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with intersection at 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  <a:ea typeface="Cambria Math"/>
                          </a:rPr>
                          <m:t>±</m:t>
                        </m:r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  <a:ea typeface="Cambria Math"/>
                              </a:rPr>
                              <m:t>𝑎</m:t>
                            </m:r>
                            <m:rad>
                              <m:radPr>
                                <m:degHide m:val="on"/>
                                <m:ctrlPr>
                                  <a:rPr lang="en-GB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i="1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e>
                            </m:rad>
                          </m:den>
                        </m:f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𝑏</m:t>
                        </m:r>
                      </m:e>
                    </m:d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4624"/>
                <a:ext cx="8229600" cy="6813376"/>
              </a:xfrm>
              <a:blipFill rotWithShape="1">
                <a:blip r:embed="rId3"/>
                <a:stretch>
                  <a:fillRect l="-1852" t="-11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1439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181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9AACBA36-4624-4010-A6EC-DDBAAAB711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2139565"/>
            <a:ext cx="6257417" cy="438577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D8CE80-64AA-4B0D-B808-779407BCC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96E14BA-A1F0-4B41-A873-907CA8CA5B63}"/>
              </a:ext>
            </a:extLst>
          </p:cNvPr>
          <p:cNvSpPr/>
          <p:nvPr/>
        </p:nvSpPr>
        <p:spPr>
          <a:xfrm>
            <a:off x="107504" y="2132856"/>
            <a:ext cx="6192688" cy="4450506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5CA187D-E680-4AB3-895D-CC9503F97C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40768"/>
                <a:ext cx="8229600" cy="121001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GB" sz="36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3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36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360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3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60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36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3600" i="1" dirty="0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GB" dirty="0"/>
                  <a:t>  in all cases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5CA187D-E680-4AB3-895D-CC9503F97C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40768"/>
                <a:ext cx="8229600" cy="1210013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16">
            <a:extLst>
              <a:ext uri="{FF2B5EF4-FFF2-40B4-BE49-F238E27FC236}">
                <a16:creationId xmlns:a16="http://schemas.microsoft.com/office/drawing/2014/main" id="{1460DD0E-DF57-4D7C-93FA-E797F2466AE6}"/>
              </a:ext>
            </a:extLst>
          </p:cNvPr>
          <p:cNvSpPr>
            <a:spLocks noChangeAspect="1"/>
          </p:cNvSpPr>
          <p:nvPr/>
        </p:nvSpPr>
        <p:spPr>
          <a:xfrm>
            <a:off x="3059832" y="3664727"/>
            <a:ext cx="416882" cy="41688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B1C004D-C30E-4A52-89D9-07A43E8CB874}"/>
              </a:ext>
            </a:extLst>
          </p:cNvPr>
          <p:cNvSpPr>
            <a:spLocks/>
          </p:cNvSpPr>
          <p:nvPr/>
        </p:nvSpPr>
        <p:spPr>
          <a:xfrm>
            <a:off x="3465013" y="5570301"/>
            <a:ext cx="735364" cy="66701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16B7BE3-2357-4E24-9EFF-4C9F0D23C711}"/>
              </a:ext>
            </a:extLst>
          </p:cNvPr>
          <p:cNvCxnSpPr/>
          <p:nvPr/>
        </p:nvCxnSpPr>
        <p:spPr>
          <a:xfrm>
            <a:off x="3296957" y="4081609"/>
            <a:ext cx="388080" cy="1457376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9AA7A9E-AB27-4133-A87E-BC90EB4A5D42}"/>
                  </a:ext>
                </a:extLst>
              </p:cNvPr>
              <p:cNvSpPr txBox="1"/>
              <p:nvPr/>
            </p:nvSpPr>
            <p:spPr>
              <a:xfrm>
                <a:off x="3419872" y="4437112"/>
                <a:ext cx="763351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8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sz="4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9AA7A9E-AB27-4133-A87E-BC90EB4A5D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437112"/>
                <a:ext cx="763351" cy="8309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13BDEEC-6B84-4ED1-9997-E6A5DDF63637}"/>
              </a:ext>
            </a:extLst>
          </p:cNvPr>
          <p:cNvCxnSpPr>
            <a:cxnSpLocks/>
          </p:cNvCxnSpPr>
          <p:nvPr/>
        </p:nvCxnSpPr>
        <p:spPr>
          <a:xfrm>
            <a:off x="4078345" y="6152159"/>
            <a:ext cx="1861807" cy="229169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8D8C230A-31F2-421A-990A-E6B3D208FE5F}"/>
                  </a:ext>
                </a:extLst>
              </p:cNvPr>
              <p:cNvSpPr txBox="1"/>
              <p:nvPr/>
            </p:nvSpPr>
            <p:spPr>
              <a:xfrm>
                <a:off x="4627572" y="5579429"/>
                <a:ext cx="784189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8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4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8D8C230A-31F2-421A-990A-E6B3D208FE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7572" y="5579429"/>
                <a:ext cx="784189" cy="8309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FA20BFA-5BB6-4561-8B9A-35D08B67585E}"/>
                  </a:ext>
                </a:extLst>
              </p:cNvPr>
              <p:cNvSpPr txBox="1"/>
              <p:nvPr/>
            </p:nvSpPr>
            <p:spPr>
              <a:xfrm>
                <a:off x="6164098" y="5759584"/>
                <a:ext cx="505267" cy="10143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32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3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FA20BFA-5BB6-4561-8B9A-35D08B6758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4098" y="5759584"/>
                <a:ext cx="505267" cy="101431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504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101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93626" y="895350"/>
            <a:ext cx="7130736" cy="5702002"/>
            <a:chOff x="1193626" y="260648"/>
            <a:chExt cx="7130736" cy="570200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3626" y="895350"/>
              <a:ext cx="6762750" cy="5067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427987" y="4849996"/>
                  <a:ext cx="2562047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0.1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7987" y="4849996"/>
                  <a:ext cx="2562047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Arrow Connector 6"/>
            <p:cNvCxnSpPr/>
            <p:nvPr/>
          </p:nvCxnSpPr>
          <p:spPr>
            <a:xfrm>
              <a:off x="5117975" y="3150260"/>
              <a:ext cx="308348" cy="4227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V="1">
              <a:off x="5868144" y="4509120"/>
              <a:ext cx="504056" cy="3408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 flipV="1">
              <a:off x="2843808" y="4365104"/>
              <a:ext cx="462288" cy="4848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475656" y="260648"/>
              <a:ext cx="6333785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latin typeface="Comic Sans MS" panose="030F0702030302020204" pitchFamily="66" charset="0"/>
                </a:rPr>
                <a:t>The two curves just touch, as shown.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What is the value of </a:t>
                  </a:r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𝑎</m:t>
                      </m:r>
                    </m:oMath>
                  </a14:m>
                  <a:r>
                    <a:rPr lang="en-GB" sz="2800" dirty="0">
                      <a:latin typeface="Comic Sans MS" panose="030F0702030302020204" pitchFamily="66" charset="0"/>
                    </a:rPr>
                    <a:t> ?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3026" t="-11628" r="-1729" b="-3139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51B4D4E-A08D-48D0-9F98-3A7D6F7E2AA7}"/>
              </a:ext>
            </a:extLst>
          </p:cNvPr>
          <p:cNvSpPr txBox="1"/>
          <p:nvPr/>
        </p:nvSpPr>
        <p:spPr>
          <a:xfrm>
            <a:off x="2551255" y="116632"/>
            <a:ext cx="40414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Hyper(Para)bola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47EA39-ACE8-4BF6-B5EB-0BB010F71F00}"/>
              </a:ext>
            </a:extLst>
          </p:cNvPr>
          <p:cNvSpPr txBox="1">
            <a:spLocks noChangeAspect="1"/>
          </p:cNvSpPr>
          <p:nvPr/>
        </p:nvSpPr>
        <p:spPr>
          <a:xfrm>
            <a:off x="76635" y="6386221"/>
            <a:ext cx="113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SIC_20</a:t>
            </a:r>
          </a:p>
        </p:txBody>
      </p:sp>
    </p:spTree>
    <p:extLst>
      <p:ext uri="{BB962C8B-B14F-4D97-AF65-F5344CB8AC3E}">
        <p14:creationId xmlns:p14="http://schemas.microsoft.com/office/powerpoint/2010/main" val="1319025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93626" y="895350"/>
            <a:ext cx="7130736" cy="5702002"/>
            <a:chOff x="1193626" y="260648"/>
            <a:chExt cx="7130736" cy="570200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3626" y="895350"/>
              <a:ext cx="6762750" cy="5067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427987" y="4849996"/>
                  <a:ext cx="2562048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0.2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7987" y="4849996"/>
                  <a:ext cx="2562048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accent1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800" b="0" i="1" smtClean="0">
                            <a:latin typeface="Cambria Math"/>
                          </a:rPr>
                          <m:t>𝑦</m:t>
                        </m:r>
                        <m:r>
                          <a:rPr lang="en-GB" sz="2800" b="0" i="1" smtClean="0">
                            <a:latin typeface="Cambria Math"/>
                          </a:rPr>
                          <m:t>=</m:t>
                        </m:r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7132" y="2636912"/>
                  <a:ext cx="1526956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Straight Arrow Connector 6"/>
            <p:cNvCxnSpPr/>
            <p:nvPr/>
          </p:nvCxnSpPr>
          <p:spPr>
            <a:xfrm>
              <a:off x="5117975" y="3150260"/>
              <a:ext cx="308348" cy="4227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V="1">
              <a:off x="5868144" y="4509120"/>
              <a:ext cx="504056" cy="3408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 flipV="1">
              <a:off x="2843808" y="4365104"/>
              <a:ext cx="462288" cy="4848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475656" y="260648"/>
              <a:ext cx="6333785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latin typeface="Comic Sans MS" panose="030F0702030302020204" pitchFamily="66" charset="0"/>
                </a:rPr>
                <a:t>The two curves just touch, as shown.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800" dirty="0">
                      <a:latin typeface="Comic Sans MS" panose="030F0702030302020204" pitchFamily="66" charset="0"/>
                    </a:rPr>
                    <a:t>What is the value of </a:t>
                  </a:r>
                  <a14:m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𝑎</m:t>
                      </m:r>
                    </m:oMath>
                  </a14:m>
                  <a:r>
                    <a:rPr lang="en-GB" sz="2800" dirty="0">
                      <a:latin typeface="Comic Sans MS" panose="030F0702030302020204" pitchFamily="66" charset="0"/>
                    </a:rPr>
                    <a:t> ?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96785" y="836712"/>
                  <a:ext cx="4235455" cy="5232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3026" t="-11628" r="-1729" b="-3139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6376" y="3600312"/>
                  <a:ext cx="36798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1960" y="1331476"/>
                  <a:ext cx="371384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51B4D4E-A08D-48D0-9F98-3A7D6F7E2AA7}"/>
              </a:ext>
            </a:extLst>
          </p:cNvPr>
          <p:cNvSpPr txBox="1"/>
          <p:nvPr/>
        </p:nvSpPr>
        <p:spPr>
          <a:xfrm>
            <a:off x="2551255" y="116632"/>
            <a:ext cx="40414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Hyper(Para)bola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47EA39-ACE8-4BF6-B5EB-0BB010F71F00}"/>
              </a:ext>
            </a:extLst>
          </p:cNvPr>
          <p:cNvSpPr txBox="1">
            <a:spLocks noChangeAspect="1"/>
          </p:cNvSpPr>
          <p:nvPr/>
        </p:nvSpPr>
        <p:spPr>
          <a:xfrm>
            <a:off x="76635" y="6386221"/>
            <a:ext cx="113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latin typeface="Bradley Hand ITC" panose="03070402050302030203" pitchFamily="66" charset="0"/>
              </a:rPr>
              <a:t>SIC_20</a:t>
            </a:r>
          </a:p>
        </p:txBody>
      </p:sp>
    </p:spTree>
    <p:extLst>
      <p:ext uri="{BB962C8B-B14F-4D97-AF65-F5344CB8AC3E}">
        <p14:creationId xmlns:p14="http://schemas.microsoft.com/office/powerpoint/2010/main" val="4114369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653</Words>
  <Application>Microsoft Office PowerPoint</Application>
  <PresentationFormat>On-screen Show (4:3)</PresentationFormat>
  <Paragraphs>177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Bradley Hand ITC</vt:lpstr>
      <vt:lpstr>Calibri</vt:lpstr>
      <vt:lpstr>Cambria Math</vt:lpstr>
      <vt:lpstr>Comic Sans MS</vt:lpstr>
      <vt:lpstr>Office Theme</vt:lpstr>
      <vt:lpstr>Hyper(Para)bola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 parabola</dc:title>
  <dc:creator>John</dc:creator>
  <cp:lastModifiedBy>John Burke</cp:lastModifiedBy>
  <cp:revision>24</cp:revision>
  <cp:lastPrinted>2020-08-06T10:07:19Z</cp:lastPrinted>
  <dcterms:created xsi:type="dcterms:W3CDTF">2014-03-02T18:28:21Z</dcterms:created>
  <dcterms:modified xsi:type="dcterms:W3CDTF">2020-08-06T12:44:25Z</dcterms:modified>
</cp:coreProperties>
</file>